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57" r:id="rId4"/>
    <p:sldId id="281" r:id="rId5"/>
    <p:sldId id="283" r:id="rId6"/>
    <p:sldId id="259" r:id="rId7"/>
    <p:sldId id="284" r:id="rId8"/>
    <p:sldId id="285" r:id="rId9"/>
    <p:sldId id="286" r:id="rId10"/>
    <p:sldId id="287" r:id="rId11"/>
    <p:sldId id="276" r:id="rId12"/>
    <p:sldId id="262" r:id="rId13"/>
    <p:sldId id="274" r:id="rId14"/>
    <p:sldId id="279" r:id="rId15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612-2D34-4A1D-A1FB-7FFB925FE991}" type="datetimeFigureOut">
              <a:rPr lang="es-UY" smtClean="0"/>
              <a:t>03/06/2015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0825-FBA1-455A-BCAC-8AA4197E2FD3}" type="slidenum">
              <a:rPr lang="es-UY" smtClean="0"/>
              <a:t>‹Nº›</a:t>
            </a:fld>
            <a:endParaRPr lang="es-UY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612-2D34-4A1D-A1FB-7FFB925FE991}" type="datetimeFigureOut">
              <a:rPr lang="es-UY" smtClean="0"/>
              <a:t>03/06/2015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0825-FBA1-455A-BCAC-8AA4197E2FD3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612-2D34-4A1D-A1FB-7FFB925FE991}" type="datetimeFigureOut">
              <a:rPr lang="es-UY" smtClean="0"/>
              <a:t>03/06/2015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0825-FBA1-455A-BCAC-8AA4197E2FD3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612-2D34-4A1D-A1FB-7FFB925FE991}" type="datetimeFigureOut">
              <a:rPr lang="es-UY" smtClean="0"/>
              <a:t>03/06/2015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0825-FBA1-455A-BCAC-8AA4197E2FD3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612-2D34-4A1D-A1FB-7FFB925FE991}" type="datetimeFigureOut">
              <a:rPr lang="es-UY" smtClean="0"/>
              <a:t>03/06/2015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0825-FBA1-455A-BCAC-8AA4197E2FD3}" type="slidenum">
              <a:rPr lang="es-UY" smtClean="0"/>
              <a:t>‹Nº›</a:t>
            </a:fld>
            <a:endParaRPr lang="es-U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612-2D34-4A1D-A1FB-7FFB925FE991}" type="datetimeFigureOut">
              <a:rPr lang="es-UY" smtClean="0"/>
              <a:t>03/06/2015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0825-FBA1-455A-BCAC-8AA4197E2FD3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612-2D34-4A1D-A1FB-7FFB925FE991}" type="datetimeFigureOut">
              <a:rPr lang="es-UY" smtClean="0"/>
              <a:t>03/06/2015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0825-FBA1-455A-BCAC-8AA4197E2FD3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612-2D34-4A1D-A1FB-7FFB925FE991}" type="datetimeFigureOut">
              <a:rPr lang="es-UY" smtClean="0"/>
              <a:t>03/06/2015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0825-FBA1-455A-BCAC-8AA4197E2FD3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612-2D34-4A1D-A1FB-7FFB925FE991}" type="datetimeFigureOut">
              <a:rPr lang="es-UY" smtClean="0"/>
              <a:t>03/06/2015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0825-FBA1-455A-BCAC-8AA4197E2FD3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612-2D34-4A1D-A1FB-7FFB925FE991}" type="datetimeFigureOut">
              <a:rPr lang="es-UY" smtClean="0"/>
              <a:t>03/06/2015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0825-FBA1-455A-BCAC-8AA4197E2FD3}" type="slidenum">
              <a:rPr lang="es-UY" smtClean="0"/>
              <a:t>‹Nº›</a:t>
            </a:fld>
            <a:endParaRPr lang="es-UY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E8ED612-2D34-4A1D-A1FB-7FFB925FE991}" type="datetimeFigureOut">
              <a:rPr lang="es-UY" smtClean="0"/>
              <a:t>03/06/2015</a:t>
            </a:fld>
            <a:endParaRPr lang="es-UY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8DB0825-FBA1-455A-BCAC-8AA4197E2FD3}" type="slidenum">
              <a:rPr lang="es-UY" smtClean="0"/>
              <a:t>‹Nº›</a:t>
            </a:fld>
            <a:endParaRPr lang="es-U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E8ED612-2D34-4A1D-A1FB-7FFB925FE991}" type="datetimeFigureOut">
              <a:rPr lang="es-UY" smtClean="0"/>
              <a:t>03/06/2015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8DB0825-FBA1-455A-BCAC-8AA4197E2FD3}" type="slidenum">
              <a:rPr lang="es-UY" smtClean="0"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8077200" cy="2160240"/>
          </a:xfrm>
        </p:spPr>
        <p:txBody>
          <a:bodyPr>
            <a:normAutofit fontScale="90000"/>
          </a:bodyPr>
          <a:lstStyle/>
          <a:p>
            <a:r>
              <a:rPr lang="es-UY" sz="7200" dirty="0" smtClean="0"/>
              <a:t>El legado de Artigas</a:t>
            </a:r>
            <a:br>
              <a:rPr lang="es-UY" sz="7200" dirty="0" smtClean="0"/>
            </a:br>
            <a:r>
              <a:rPr lang="es-UY" sz="7200" dirty="0" smtClean="0"/>
              <a:t>     </a:t>
            </a:r>
            <a:r>
              <a:rPr lang="es-UY" sz="2800" dirty="0" smtClean="0"/>
              <a:t>19 de junio de 1764 – 22 de setiembre de 1850</a:t>
            </a:r>
            <a:endParaRPr lang="es-UY" sz="7200" dirty="0"/>
          </a:p>
        </p:txBody>
      </p:sp>
    </p:spTree>
    <p:extLst>
      <p:ext uri="{BB962C8B-B14F-4D97-AF65-F5344CB8AC3E}">
        <p14:creationId xmlns:p14="http://schemas.microsoft.com/office/powerpoint/2010/main" val="15688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2790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UY" sz="3600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Federación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205163" y="1125538"/>
            <a:ext cx="3743325" cy="352901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3563938" y="1557338"/>
            <a:ext cx="2952750" cy="2736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284663" y="1196975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sz="2000" b="1"/>
              <a:t>Gobierno</a:t>
            </a:r>
            <a:endParaRPr lang="es-ES" sz="2000" b="1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140200" y="4294188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sz="2000" b="1"/>
              <a:t>Supremo</a:t>
            </a:r>
            <a:endParaRPr lang="es-ES" sz="2000" b="1"/>
          </a:p>
        </p:txBody>
      </p:sp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4572000" y="1628775"/>
            <a:ext cx="935038" cy="86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9464" name="Oval 10"/>
          <p:cNvSpPr>
            <a:spLocks noChangeArrowheads="1"/>
          </p:cNvSpPr>
          <p:nvPr/>
        </p:nvSpPr>
        <p:spPr bwMode="auto">
          <a:xfrm>
            <a:off x="3636963" y="2133600"/>
            <a:ext cx="935037" cy="86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9465" name="Oval 11"/>
          <p:cNvSpPr>
            <a:spLocks noChangeArrowheads="1"/>
          </p:cNvSpPr>
          <p:nvPr/>
        </p:nvSpPr>
        <p:spPr bwMode="auto">
          <a:xfrm>
            <a:off x="3924300" y="3141663"/>
            <a:ext cx="935038" cy="86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9466" name="Oval 12"/>
          <p:cNvSpPr>
            <a:spLocks noChangeArrowheads="1"/>
          </p:cNvSpPr>
          <p:nvPr/>
        </p:nvSpPr>
        <p:spPr bwMode="auto">
          <a:xfrm>
            <a:off x="5003800" y="3214688"/>
            <a:ext cx="935038" cy="86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9467" name="Oval 13"/>
          <p:cNvSpPr>
            <a:spLocks noChangeArrowheads="1"/>
          </p:cNvSpPr>
          <p:nvPr/>
        </p:nvSpPr>
        <p:spPr bwMode="auto">
          <a:xfrm>
            <a:off x="5508625" y="2205038"/>
            <a:ext cx="935038" cy="86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20494" name="WordArt 14"/>
          <p:cNvSpPr>
            <a:spLocks noChangeArrowheads="1" noChangeShapeType="1" noTextEdit="1"/>
          </p:cNvSpPr>
          <p:nvPr/>
        </p:nvSpPr>
        <p:spPr bwMode="auto">
          <a:xfrm>
            <a:off x="4645025" y="1808163"/>
            <a:ext cx="725488" cy="468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UY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G.P.</a:t>
            </a:r>
          </a:p>
        </p:txBody>
      </p:sp>
      <p:sp>
        <p:nvSpPr>
          <p:cNvPr id="20495" name="WordArt 15"/>
          <p:cNvSpPr>
            <a:spLocks noChangeArrowheads="1" noChangeShapeType="1" noTextEdit="1"/>
          </p:cNvSpPr>
          <p:nvPr/>
        </p:nvSpPr>
        <p:spPr bwMode="auto">
          <a:xfrm>
            <a:off x="5580063" y="2349500"/>
            <a:ext cx="725487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UY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G.P.</a:t>
            </a:r>
          </a:p>
        </p:txBody>
      </p:sp>
      <p:sp>
        <p:nvSpPr>
          <p:cNvPr id="19470" name="Oval 18"/>
          <p:cNvSpPr>
            <a:spLocks noChangeArrowheads="1"/>
          </p:cNvSpPr>
          <p:nvPr/>
        </p:nvSpPr>
        <p:spPr bwMode="auto">
          <a:xfrm>
            <a:off x="3924300" y="3141663"/>
            <a:ext cx="935038" cy="86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20499" name="WordArt 19"/>
          <p:cNvSpPr>
            <a:spLocks noChangeArrowheads="1" noChangeShapeType="1" noTextEdit="1"/>
          </p:cNvSpPr>
          <p:nvPr/>
        </p:nvSpPr>
        <p:spPr bwMode="auto">
          <a:xfrm>
            <a:off x="3995738" y="3286125"/>
            <a:ext cx="725487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UY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G.P.</a:t>
            </a:r>
          </a:p>
        </p:txBody>
      </p:sp>
      <p:sp>
        <p:nvSpPr>
          <p:cNvPr id="19472" name="Oval 20"/>
          <p:cNvSpPr>
            <a:spLocks noChangeArrowheads="1"/>
          </p:cNvSpPr>
          <p:nvPr/>
        </p:nvSpPr>
        <p:spPr bwMode="auto">
          <a:xfrm>
            <a:off x="5005388" y="3213100"/>
            <a:ext cx="935037" cy="86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20501" name="WordArt 21"/>
          <p:cNvSpPr>
            <a:spLocks noChangeArrowheads="1" noChangeShapeType="1" noTextEdit="1"/>
          </p:cNvSpPr>
          <p:nvPr/>
        </p:nvSpPr>
        <p:spPr bwMode="auto">
          <a:xfrm>
            <a:off x="5076825" y="3357563"/>
            <a:ext cx="725488" cy="468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UY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G.P.</a:t>
            </a:r>
          </a:p>
        </p:txBody>
      </p:sp>
      <p:sp>
        <p:nvSpPr>
          <p:cNvPr id="19474" name="Oval 22"/>
          <p:cNvSpPr>
            <a:spLocks noChangeArrowheads="1"/>
          </p:cNvSpPr>
          <p:nvPr/>
        </p:nvSpPr>
        <p:spPr bwMode="auto">
          <a:xfrm>
            <a:off x="3636963" y="2133600"/>
            <a:ext cx="935037" cy="86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20503" name="WordArt 23"/>
          <p:cNvSpPr>
            <a:spLocks noChangeArrowheads="1" noChangeShapeType="1" noTextEdit="1"/>
          </p:cNvSpPr>
          <p:nvPr/>
        </p:nvSpPr>
        <p:spPr bwMode="auto">
          <a:xfrm>
            <a:off x="3708400" y="2278063"/>
            <a:ext cx="725488" cy="468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UY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G.P.</a:t>
            </a:r>
          </a:p>
        </p:txBody>
      </p:sp>
      <p:sp>
        <p:nvSpPr>
          <p:cNvPr id="19476" name="Text Box 24"/>
          <p:cNvSpPr txBox="1">
            <a:spLocks noChangeArrowheads="1"/>
          </p:cNvSpPr>
          <p:nvPr/>
        </p:nvSpPr>
        <p:spPr bwMode="auto">
          <a:xfrm>
            <a:off x="323850" y="1268413"/>
            <a:ext cx="2519363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AR" dirty="0" smtClean="0"/>
          </a:p>
          <a:p>
            <a:pPr eaLnBrk="1" hangingPunct="1">
              <a:spcBef>
                <a:spcPct val="50000"/>
              </a:spcBef>
            </a:pPr>
            <a:r>
              <a:rPr lang="es-AR" dirty="0" smtClean="0"/>
              <a:t>Cada </a:t>
            </a:r>
            <a:r>
              <a:rPr lang="es-AR" dirty="0"/>
              <a:t>Provincia sería autónoma, pudiendo resolver sus propios asuntos y sus propias necesidades “…esta provincia tendrá su constitución territorial; y …ella tiene el derecho de sancionar la general de las Provincias Unidas que forma la Asamblea Constituyente” artículo 16</a:t>
            </a:r>
            <a:endParaRPr lang="es-ES" dirty="0"/>
          </a:p>
        </p:txBody>
      </p:sp>
      <p:sp>
        <p:nvSpPr>
          <p:cNvPr id="19477" name="Text Box 25"/>
          <p:cNvSpPr txBox="1">
            <a:spLocks noChangeArrowheads="1"/>
          </p:cNvSpPr>
          <p:nvPr/>
        </p:nvSpPr>
        <p:spPr bwMode="auto">
          <a:xfrm>
            <a:off x="2987675" y="4941888"/>
            <a:ext cx="46085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/>
              <a:t>En la Federación las provincias pasan a ser autónomas, dependiendo de un gobierno central</a:t>
            </a:r>
            <a:endParaRPr lang="es-ES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7019925" y="404813"/>
            <a:ext cx="212407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AR" dirty="0"/>
              <a:t>El gobierno Supremo atiende los asuntos Generales a las Provincias.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AR" dirty="0"/>
              <a:t>La capital debe estar fuera de Buenos Aires.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AR" dirty="0"/>
              <a:t>Cada provincia tendrá su propia constitución y su gobierno autónomo.</a:t>
            </a:r>
          </a:p>
          <a:p>
            <a:pPr>
              <a:spcBef>
                <a:spcPct val="50000"/>
              </a:spcBef>
              <a:defRPr/>
            </a:pPr>
            <a:endParaRPr lang="es-AR" dirty="0"/>
          </a:p>
          <a:p>
            <a:pPr>
              <a:spcBef>
                <a:spcPct val="50000"/>
              </a:spcBef>
              <a:defRPr/>
            </a:pPr>
            <a:endParaRPr lang="es-AR" dirty="0"/>
          </a:p>
          <a:p>
            <a:pPr>
              <a:spcBef>
                <a:spcPct val="50000"/>
              </a:spcBef>
              <a:defRPr/>
            </a:pPr>
            <a:endParaRPr lang="es-AR" dirty="0"/>
          </a:p>
          <a:p>
            <a:pPr>
              <a:spcBef>
                <a:spcPct val="50000"/>
              </a:spcBef>
              <a:defRPr/>
            </a:pPr>
            <a:r>
              <a:rPr lang="es-A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G.P.</a:t>
            </a:r>
            <a:r>
              <a:rPr lang="es-AR" dirty="0"/>
              <a:t> Gobierno Provincial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38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5" grpId="0" animBg="1"/>
      <p:bldP spid="20499" grpId="0" animBg="1"/>
      <p:bldP spid="20501" grpId="0" animBg="1"/>
      <p:bldP spid="205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REGLAMENTO DE TIERRAS </a:t>
            </a:r>
            <a:br>
              <a:rPr lang="es-UY" dirty="0" smtClean="0"/>
            </a:br>
            <a:r>
              <a:rPr lang="es-UY" dirty="0" smtClean="0"/>
              <a:t>DE 1815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UY" dirty="0" smtClean="0"/>
              <a:t>José </a:t>
            </a:r>
            <a:r>
              <a:rPr lang="es-UY" dirty="0"/>
              <a:t>Artigas planteará en </a:t>
            </a:r>
            <a:r>
              <a:rPr lang="es-UY" dirty="0" smtClean="0"/>
              <a:t>este documento </a:t>
            </a:r>
            <a:r>
              <a:rPr lang="es-UY" dirty="0"/>
              <a:t>un concepto máximo que hoy en la actualidad, podemos hacer una muy directa comparación con lo que es la Redistribución de la Riqueza. </a:t>
            </a:r>
            <a:endParaRPr lang="es-UY" dirty="0" smtClean="0"/>
          </a:p>
          <a:p>
            <a:r>
              <a:rPr lang="es-UY" dirty="0" smtClean="0"/>
              <a:t>Podemos apreciar  el </a:t>
            </a:r>
            <a:r>
              <a:rPr lang="es-UY" dirty="0"/>
              <a:t>espíritu de equidad a través de la asignación de parcelas de tierra a los sectores más desheredados de la sociedad</a:t>
            </a:r>
            <a:r>
              <a:rPr lang="es-UY" dirty="0" smtClean="0"/>
              <a:t>,</a:t>
            </a:r>
          </a:p>
          <a:p>
            <a:r>
              <a:rPr lang="es-UY" dirty="0" smtClean="0"/>
              <a:t>La </a:t>
            </a:r>
            <a:r>
              <a:rPr lang="es-UY" dirty="0"/>
              <a:t>actitud </a:t>
            </a:r>
            <a:r>
              <a:rPr lang="es-UY" dirty="0" smtClean="0"/>
              <a:t>condice </a:t>
            </a:r>
            <a:r>
              <a:rPr lang="es-UY" dirty="0"/>
              <a:t>con aquello de que </a:t>
            </a:r>
            <a:r>
              <a:rPr lang="es-UY" i="1" dirty="0"/>
              <a:t>“los más infelices sean los más </a:t>
            </a:r>
            <a:r>
              <a:rPr lang="es-UY" i="1" dirty="0" smtClean="0"/>
              <a:t>privilegiados</a:t>
            </a:r>
            <a:r>
              <a:rPr lang="es-UY" dirty="0" smtClean="0"/>
              <a:t>, </a:t>
            </a:r>
            <a:r>
              <a:rPr lang="es-UY" dirty="0"/>
              <a:t>como idea rectora de Artigas, además de su empeño por una sólida Educación, para, a través de ella, formar a los nuevos </a:t>
            </a:r>
            <a:r>
              <a:rPr lang="es-UY" dirty="0" smtClean="0"/>
              <a:t>ciudadanos.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0966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412776"/>
            <a:ext cx="6400800" cy="4176464"/>
          </a:xfrm>
        </p:spPr>
        <p:txBody>
          <a:bodyPr>
            <a:normAutofit/>
          </a:bodyPr>
          <a:lstStyle/>
          <a:p>
            <a:r>
              <a:rPr lang="es-UY" sz="2400" dirty="0" smtClean="0"/>
              <a:t>Tuvo un elevado sentido de la justicia social.</a:t>
            </a:r>
          </a:p>
          <a:p>
            <a:r>
              <a:rPr lang="es-UY" sz="2400" dirty="0" smtClean="0"/>
              <a:t>Sólo él, en todo el continente, comprendió y defendió la dignidad de los indígenas.</a:t>
            </a:r>
          </a:p>
          <a:p>
            <a:r>
              <a:rPr lang="es-UY" sz="2400" dirty="0" smtClean="0"/>
              <a:t>Amparó a los miembros débiles de la sociedad (criollos pobres, zambos, viudas con hijos).</a:t>
            </a:r>
            <a:endParaRPr lang="es-UY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56" y="3580324"/>
            <a:ext cx="3888432" cy="246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9468"/>
            <a:ext cx="2448272" cy="23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90872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 smtClean="0">
                <a:solidFill>
                  <a:schemeClr val="accent1">
                    <a:lumMod val="75000"/>
                  </a:schemeClr>
                </a:solidFill>
              </a:rPr>
              <a:t>DE ESTA MANERA QUEDA DEMOSTRADO QUE:</a:t>
            </a:r>
            <a:endParaRPr lang="es-UY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476672"/>
            <a:ext cx="6400800" cy="1656184"/>
          </a:xfrm>
        </p:spPr>
        <p:txBody>
          <a:bodyPr>
            <a:normAutofit/>
          </a:bodyPr>
          <a:lstStyle/>
          <a:p>
            <a:r>
              <a:rPr lang="es-UY" sz="2800" dirty="0" smtClean="0"/>
              <a:t>¿Artigas </a:t>
            </a:r>
            <a:r>
              <a:rPr lang="es-UY" sz="2800" dirty="0" smtClean="0"/>
              <a:t>en Plaza Independencia?</a:t>
            </a:r>
            <a:r>
              <a:rPr lang="es-UY" sz="2400" dirty="0" smtClean="0"/>
              <a:t/>
            </a:r>
            <a:br>
              <a:rPr lang="es-UY" sz="2400" dirty="0" smtClean="0"/>
            </a:br>
            <a:endParaRPr lang="es-UY" sz="2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36" y="1628800"/>
            <a:ext cx="6408712" cy="328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47129" y="5129531"/>
            <a:ext cx="65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i="1" dirty="0" smtClean="0"/>
              <a:t>Artigas </a:t>
            </a:r>
            <a:r>
              <a:rPr lang="es-UY" i="1" dirty="0"/>
              <a:t>no pensaba fundar una república independiente; lo que quería era conseguir autonomía como provincia. </a:t>
            </a:r>
            <a:endParaRPr lang="es-UY" i="1" dirty="0" smtClean="0"/>
          </a:p>
          <a:p>
            <a:r>
              <a:rPr lang="es-UY" i="1" dirty="0" smtClean="0"/>
              <a:t>De todos modos sigue presente en nosotros  porque forma parte de nuestra identidad como pueblo oriental.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178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es-UY" dirty="0"/>
              <a:t/>
            </a:r>
            <a:br>
              <a:rPr lang="es-UY" dirty="0"/>
            </a:br>
            <a:r>
              <a:rPr lang="es-UY" dirty="0"/>
              <a:t/>
            </a:r>
            <a:br>
              <a:rPr lang="es-UY" dirty="0"/>
            </a:br>
            <a:r>
              <a:rPr lang="es-UY" b="1" i="1" dirty="0"/>
              <a:t>“No hay circunstancia capaz de inducirme a variar de opinión. Esclavo de mi grandeza, sabré llevarla a cabo, dominado siempre de mi justicia y razón. Podrán arrancarme la vida pero no envilecerme. El honor ha formado siempre mi carácter. Él reglará mis pasos</a:t>
            </a:r>
            <a:r>
              <a:rPr lang="es-UY" b="1" i="1" dirty="0" smtClean="0"/>
              <a:t>.”</a:t>
            </a:r>
          </a:p>
          <a:p>
            <a:pPr marL="118872" indent="0">
              <a:buNone/>
            </a:pPr>
            <a:endParaRPr lang="es-UY" b="1" i="1" dirty="0" smtClean="0"/>
          </a:p>
          <a:p>
            <a:pPr marL="118872" indent="0">
              <a:buNone/>
            </a:pPr>
            <a:r>
              <a:rPr lang="es-UY" b="1" dirty="0" smtClean="0"/>
              <a:t> José </a:t>
            </a:r>
            <a:r>
              <a:rPr lang="es-UY" b="1" dirty="0"/>
              <a:t>Artigas, carta al General </a:t>
            </a:r>
            <a:r>
              <a:rPr lang="es-UY" b="1" dirty="0" err="1"/>
              <a:t>Sarratea</a:t>
            </a:r>
            <a:r>
              <a:rPr lang="es-UY" b="1" dirty="0"/>
              <a:t>, 11 de febrero de 1813</a:t>
            </a:r>
            <a:r>
              <a:rPr lang="es-UY" b="1" dirty="0" smtClean="0"/>
              <a:t>.</a:t>
            </a:r>
            <a:r>
              <a:rPr lang="es-UY" b="1" dirty="0"/>
              <a:t/>
            </a:r>
            <a:br>
              <a:rPr lang="es-UY" b="1" dirty="0"/>
            </a:br>
            <a:r>
              <a:rPr lang="es-UY" dirty="0"/>
              <a:t/>
            </a:r>
            <a:br>
              <a:rPr lang="es-UY" dirty="0"/>
            </a:b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6624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420072"/>
          </a:xfrm>
        </p:spPr>
        <p:txBody>
          <a:bodyPr/>
          <a:lstStyle/>
          <a:p>
            <a:endParaRPr lang="es-A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A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A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José </a:t>
            </a:r>
            <a:r>
              <a:rPr lang="es-A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Artigas no sólo se destacó como el principal dirigente de la Revolución Oriental de 1811 sino también por sus ideas políticas, económicas y sociales. A través de ellas, intentó organizar a la Provincia Oriental así como a las provincias que habían surgido en el territorio del antiguo Virreinato del Río de la Plata.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05900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Ideas reflejadas en las Instrucciones del año XIII: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7776864" cy="4824536"/>
          </a:xfrm>
        </p:spPr>
        <p:txBody>
          <a:bodyPr>
            <a:normAutofit fontScale="70000" lnSpcReduction="20000"/>
          </a:bodyPr>
          <a:lstStyle/>
          <a:p>
            <a:pPr indent="0" algn="ctr">
              <a:buNone/>
            </a:pPr>
            <a:r>
              <a:rPr lang="es-UY" b="1" u="sng" dirty="0" smtClean="0"/>
              <a:t>Artigas defendió los principios de: </a:t>
            </a:r>
          </a:p>
          <a:p>
            <a:pPr indent="0" algn="ctr">
              <a:buNone/>
            </a:pPr>
            <a:endParaRPr lang="es-UY" b="1" u="sng" dirty="0" smtClean="0"/>
          </a:p>
          <a:p>
            <a:r>
              <a:rPr lang="es-UY" b="1" dirty="0" smtClean="0"/>
              <a:t>Independencia: </a:t>
            </a:r>
            <a:r>
              <a:rPr lang="es-UY" dirty="0" smtClean="0"/>
              <a:t> </a:t>
            </a:r>
            <a:r>
              <a:rPr lang="es-UY" dirty="0"/>
              <a:t>de “estas colonias” de la corona de España, y la familia de los </a:t>
            </a:r>
            <a:r>
              <a:rPr lang="es-UY" dirty="0" smtClean="0"/>
              <a:t>Borbones.</a:t>
            </a:r>
            <a:r>
              <a:rPr lang="es-UY" i="1" dirty="0"/>
              <a:t> “…la declaración de la independencia absoluta de estas Colonias..”</a:t>
            </a:r>
            <a:r>
              <a:rPr lang="es-UY" dirty="0"/>
              <a:t> (Art.1</a:t>
            </a:r>
            <a:endParaRPr lang="es-UY" dirty="0" smtClean="0"/>
          </a:p>
          <a:p>
            <a:r>
              <a:rPr lang="es-UY" b="1" dirty="0" smtClean="0"/>
              <a:t>República:  </a:t>
            </a:r>
            <a:r>
              <a:rPr lang="es-UY" dirty="0"/>
              <a:t>El fin del gobierno es conservar “la igualdad, libertad y seguridad de los pueblos”. </a:t>
            </a:r>
            <a:r>
              <a:rPr lang="es-UY" dirty="0" smtClean="0"/>
              <a:t>Para ello reconoce la división de poderes.</a:t>
            </a:r>
            <a:r>
              <a:rPr lang="es-UY" i="1" dirty="0" smtClean="0"/>
              <a:t> </a:t>
            </a:r>
            <a:r>
              <a:rPr lang="es-UY" i="1" dirty="0"/>
              <a:t>“…se dividirán en poder legislativo, ejecutivo y judicial” </a:t>
            </a:r>
            <a:r>
              <a:rPr lang="es-UY" dirty="0"/>
              <a:t>(Art.5) y agregaba que </a:t>
            </a:r>
            <a:r>
              <a:rPr lang="es-UY" i="1" dirty="0"/>
              <a:t>“Estos tres resortes jamás podrán estar unidos entre sí…” </a:t>
            </a:r>
            <a:r>
              <a:rPr lang="es-UY" dirty="0"/>
              <a:t>(Art.6). </a:t>
            </a:r>
            <a:endParaRPr lang="es-UY" dirty="0" smtClean="0"/>
          </a:p>
          <a:p>
            <a:r>
              <a:rPr lang="es-UY" b="1" dirty="0" smtClean="0"/>
              <a:t>Confederación</a:t>
            </a:r>
            <a:r>
              <a:rPr lang="es-UY" dirty="0" smtClean="0"/>
              <a:t>: Existirá un </a:t>
            </a:r>
            <a:r>
              <a:rPr lang="es-UY" dirty="0"/>
              <a:t>pacto recíproco </a:t>
            </a:r>
            <a:r>
              <a:rPr lang="es-UY" dirty="0" smtClean="0"/>
              <a:t>entre </a:t>
            </a:r>
            <a:r>
              <a:rPr lang="es-UY" dirty="0"/>
              <a:t>las provincias que forman nuestro </a:t>
            </a:r>
            <a:r>
              <a:rPr lang="es-UY" dirty="0" smtClean="0"/>
              <a:t>Estado contra </a:t>
            </a:r>
            <a:r>
              <a:rPr lang="es-UY" dirty="0"/>
              <a:t>toda violencia o ataques, cualquiera sea el </a:t>
            </a:r>
            <a:r>
              <a:rPr lang="es-UY" dirty="0" smtClean="0"/>
              <a:t>pretexto.</a:t>
            </a:r>
            <a:r>
              <a:rPr lang="es-UY" i="1" dirty="0"/>
              <a:t> “No admitirá otro sistema que el de la confederación para el pacto recíproco con las Provincias que forman nuestro Estado”</a:t>
            </a:r>
            <a:r>
              <a:rPr lang="es-UY" dirty="0"/>
              <a:t> (</a:t>
            </a:r>
            <a:r>
              <a:rPr lang="es-UY" dirty="0" smtClean="0"/>
              <a:t>Art.2)</a:t>
            </a:r>
          </a:p>
          <a:p>
            <a:endParaRPr lang="es-UY" dirty="0" smtClean="0"/>
          </a:p>
          <a:p>
            <a:endParaRPr lang="es-UY" dirty="0" smtClean="0"/>
          </a:p>
          <a:p>
            <a:endParaRPr lang="es-UY" dirty="0" smtClean="0"/>
          </a:p>
          <a:p>
            <a:pPr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537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¿Quién </a:t>
            </a:r>
            <a:r>
              <a:rPr lang="es-UY" dirty="0"/>
              <a:t>posee </a:t>
            </a:r>
            <a:r>
              <a:rPr lang="es-UY" dirty="0" smtClean="0"/>
              <a:t>la </a:t>
            </a:r>
            <a:r>
              <a:rPr lang="es-UY" dirty="0"/>
              <a:t>soberanía?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UY" dirty="0"/>
              <a:t>El pueblo oriental. Por lo tanto, Artigas reunido con el pueblo, pierde su carácter de jefe y se convierte en un ciudadano más. Y es el pueblo el que debe resolver todos los problemas.</a:t>
            </a:r>
          </a:p>
          <a:p>
            <a:endParaRPr lang="es-UY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17" y="1484784"/>
            <a:ext cx="3401231" cy="40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932040" y="5589240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/>
              <a:t>Detalle en blanco y negro de la obra del pintor uruguayo Melchor Méndez </a:t>
            </a:r>
            <a:r>
              <a:rPr lang="es-UY" sz="1600" dirty="0" err="1"/>
              <a:t>Magariños</a:t>
            </a:r>
            <a:r>
              <a:rPr lang="es-UY" sz="1600" dirty="0"/>
              <a:t> (1885 - 1945) "El Éxodo del Pueblo Oriental". </a:t>
            </a:r>
          </a:p>
        </p:txBody>
      </p:sp>
    </p:spTree>
    <p:extLst>
      <p:ext uri="{BB962C8B-B14F-4D97-AF65-F5344CB8AC3E}">
        <p14:creationId xmlns:p14="http://schemas.microsoft.com/office/powerpoint/2010/main" val="316832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68019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UY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Soberanía </a:t>
            </a:r>
          </a:p>
          <a:p>
            <a:pPr algn="ctr"/>
            <a:r>
              <a:rPr lang="es-UY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Provincial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11188" y="1844675"/>
            <a:ext cx="29527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dirty="0"/>
              <a:t>También pensaba que los pueblos mediante un pacto debían construirse en provincias, las que se proclamarían soberanas como lo vemos en la séptima condición del Acta de Reconocimiento del 5 de abril de 1813: “…se dejará a esta Banda (Oriental) en la plena libertad que ha adquirido como provincia compuesta de pueblos libres”.</a:t>
            </a:r>
            <a:endParaRPr lang="es-ES" dirty="0"/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4284663" y="5516563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Provincias Unidas del Río de la Plata </a:t>
            </a:r>
          </a:p>
        </p:txBody>
      </p:sp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55" y="1268413"/>
            <a:ext cx="385603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35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32848" cy="1728192"/>
          </a:xfrm>
        </p:spPr>
        <p:txBody>
          <a:bodyPr>
            <a:normAutofit/>
          </a:bodyPr>
          <a:lstStyle/>
          <a:p>
            <a:r>
              <a:rPr lang="es-UY" sz="2400" b="1" dirty="0"/>
              <a:t>Luchó por la integración de todas las provincias del Río de la Plata en una Gran República Federal:</a:t>
            </a:r>
            <a:br>
              <a:rPr lang="es-UY" sz="2400" b="1" dirty="0"/>
            </a:br>
            <a:r>
              <a:rPr lang="es-UY" sz="1600" b="1" dirty="0"/>
              <a:t/>
            </a:r>
            <a:br>
              <a:rPr lang="es-UY" sz="1600" b="1" dirty="0"/>
            </a:br>
            <a:endParaRPr lang="es-UY" sz="1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83969"/>
          </a:xfrm>
        </p:spPr>
        <p:txBody>
          <a:bodyPr/>
          <a:lstStyle/>
          <a:p>
            <a:r>
              <a:rPr lang="es-UY" dirty="0" smtClean="0"/>
              <a:t>                              </a:t>
            </a:r>
            <a:endParaRPr lang="es-UY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200800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27584" y="285532"/>
            <a:ext cx="49685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Derechos individuales</a:t>
            </a:r>
            <a:endParaRPr lang="es-ES" sz="40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63713" y="1484313"/>
            <a:ext cx="63357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dirty="0"/>
              <a:t>En esta república se previa la defensa de los derechos individuales, derechos humanos, pues, como lo establece el artículo cuarto</a:t>
            </a:r>
            <a:r>
              <a:rPr lang="es-A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“…el objeto y fin del gobierno debe ser conservar la igualdad, libertad y seguridad de los ciudadanos y de los pueblos”.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68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141663"/>
            <a:ext cx="4465638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684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684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68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684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9288"/>
            <a:ext cx="684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68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684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68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684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68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5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1"/>
          <p:cNvSpPr txBox="1">
            <a:spLocks noChangeArrowheads="1"/>
          </p:cNvSpPr>
          <p:nvPr/>
        </p:nvSpPr>
        <p:spPr bwMode="auto">
          <a:xfrm>
            <a:off x="3779838" y="549275"/>
            <a:ext cx="3816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División de poderes</a:t>
            </a:r>
            <a:endParaRPr lang="es-E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339975" y="1412875"/>
            <a:ext cx="597693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dirty="0"/>
              <a:t>Para garantizar estos derechos decía que el gobierno se </a:t>
            </a: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“…dividirá en poder legislativo, ejecutivo y judicial”.</a:t>
            </a:r>
            <a:r>
              <a:rPr lang="es-A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AR" dirty="0"/>
              <a:t>Estos tres resortes jamás podrán estar unidos entre sí y serán independientes en sus facultades (Artículos 5 y 6)</a:t>
            </a:r>
            <a:endParaRPr lang="es-ES" dirty="0"/>
          </a:p>
        </p:txBody>
      </p:sp>
      <p:pic>
        <p:nvPicPr>
          <p:cNvPr id="1536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45074" r="19727" b="14561"/>
          <a:stretch>
            <a:fillRect/>
          </a:stretch>
        </p:blipFill>
        <p:spPr bwMode="auto">
          <a:xfrm>
            <a:off x="1835150" y="3068638"/>
            <a:ext cx="6840538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16"/>
          <p:cNvSpPr txBox="1">
            <a:spLocks noChangeArrowheads="1"/>
          </p:cNvSpPr>
          <p:nvPr/>
        </p:nvSpPr>
        <p:spPr bwMode="auto">
          <a:xfrm>
            <a:off x="4067175" y="4941888"/>
            <a:ext cx="1728788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b="1" i="1">
                <a:solidFill>
                  <a:srgbClr val="FFFF00"/>
                </a:solidFill>
              </a:rPr>
              <a:t>Palacio Legislativo</a:t>
            </a:r>
          </a:p>
          <a:p>
            <a:pPr eaLnBrk="1" hangingPunct="1">
              <a:spcBef>
                <a:spcPct val="50000"/>
              </a:spcBef>
            </a:pPr>
            <a:r>
              <a:rPr lang="es-AR" b="1" i="1">
                <a:solidFill>
                  <a:srgbClr val="FFFF00"/>
                </a:solidFill>
              </a:rPr>
              <a:t>Poder Legislativo</a:t>
            </a:r>
            <a:endParaRPr lang="es-ES" b="1" i="1">
              <a:solidFill>
                <a:srgbClr val="FFFF00"/>
              </a:solidFill>
            </a:endParaRPr>
          </a:p>
        </p:txBody>
      </p:sp>
      <p:sp>
        <p:nvSpPr>
          <p:cNvPr id="15366" name="Text Box 18"/>
          <p:cNvSpPr txBox="1">
            <a:spLocks noChangeArrowheads="1"/>
          </p:cNvSpPr>
          <p:nvPr/>
        </p:nvSpPr>
        <p:spPr bwMode="auto">
          <a:xfrm>
            <a:off x="6300788" y="5229225"/>
            <a:ext cx="208756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b="1">
                <a:solidFill>
                  <a:srgbClr val="FFFF00"/>
                </a:solidFill>
              </a:rPr>
              <a:t>Corte de Justicia Palacio Piria</a:t>
            </a:r>
          </a:p>
          <a:p>
            <a:pPr eaLnBrk="1" hangingPunct="1">
              <a:spcBef>
                <a:spcPct val="50000"/>
              </a:spcBef>
            </a:pPr>
            <a:r>
              <a:rPr lang="es-AR" b="1">
                <a:solidFill>
                  <a:srgbClr val="FFFF00"/>
                </a:solidFill>
              </a:rPr>
              <a:t>Poder Judicial</a:t>
            </a:r>
            <a:endParaRPr lang="es-ES" b="1">
              <a:solidFill>
                <a:srgbClr val="FFFF00"/>
              </a:solidFill>
            </a:endParaRPr>
          </a:p>
        </p:txBody>
      </p:sp>
      <p:sp>
        <p:nvSpPr>
          <p:cNvPr id="15367" name="Text Box 17"/>
          <p:cNvSpPr txBox="1">
            <a:spLocks noChangeArrowheads="1"/>
          </p:cNvSpPr>
          <p:nvPr/>
        </p:nvSpPr>
        <p:spPr bwMode="auto">
          <a:xfrm>
            <a:off x="1835150" y="5013325"/>
            <a:ext cx="1871663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i="1">
                <a:solidFill>
                  <a:srgbClr val="FFFF00"/>
                </a:solidFill>
              </a:rPr>
              <a:t>Casa de Gobierno </a:t>
            </a:r>
          </a:p>
          <a:p>
            <a:pPr eaLnBrk="1" hangingPunct="1">
              <a:spcBef>
                <a:spcPct val="50000"/>
              </a:spcBef>
            </a:pPr>
            <a:r>
              <a:rPr lang="es-ES" b="1" i="1">
                <a:solidFill>
                  <a:srgbClr val="FFFF00"/>
                </a:solidFill>
              </a:rPr>
              <a:t>Poder Ejecutivo</a:t>
            </a:r>
          </a:p>
        </p:txBody>
      </p:sp>
      <p:pic>
        <p:nvPicPr>
          <p:cNvPr id="15368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68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684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684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68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684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9288"/>
            <a:ext cx="684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68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5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684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6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68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684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8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68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9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2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ChangeArrowheads="1"/>
          </p:cNvSpPr>
          <p:nvPr/>
        </p:nvSpPr>
        <p:spPr bwMode="auto">
          <a:xfrm>
            <a:off x="4859338" y="3284538"/>
            <a:ext cx="3313112" cy="7921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611188" y="3284538"/>
            <a:ext cx="3313112" cy="7921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53054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UY" sz="3600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Organización política</a:t>
            </a:r>
          </a:p>
          <a:p>
            <a:pPr algn="ctr"/>
            <a:r>
              <a:rPr lang="es-UY" sz="3600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de las Provincias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971550" y="2420938"/>
            <a:ext cx="720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/>
              <a:t>En las Instrucciones se planteaba la organización de las Provincias Unidas en dos etapas sucesivas:</a:t>
            </a:r>
            <a:endParaRPr lang="es-ES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828675" y="3429000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sz="2400" b="1">
                <a:solidFill>
                  <a:schemeClr val="accent2"/>
                </a:solidFill>
              </a:rPr>
              <a:t>CONFEDERACIÓN</a:t>
            </a:r>
            <a:endParaRPr lang="es-ES" sz="2400" b="1">
              <a:solidFill>
                <a:schemeClr val="accent2"/>
              </a:solidFill>
            </a:endParaRP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146675" y="3422650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sz="2400" b="1">
                <a:solidFill>
                  <a:schemeClr val="accent2"/>
                </a:solidFill>
              </a:rPr>
              <a:t>FEDERACIÓN</a:t>
            </a:r>
            <a:endParaRPr lang="es-ES" sz="2400" b="1">
              <a:solidFill>
                <a:schemeClr val="accent2"/>
              </a:solidFill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900113" y="4484688"/>
            <a:ext cx="2519362" cy="146526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>
                <a:solidFill>
                  <a:srgbClr val="FFFF00"/>
                </a:solidFill>
              </a:rPr>
              <a:t>Las Provincias Unidas realizarían pactos ofensivo-defensivos entre sí, mientras durara la guerra.</a:t>
            </a:r>
            <a:endParaRPr lang="es-ES">
              <a:solidFill>
                <a:srgbClr val="FFFF00"/>
              </a:solidFill>
            </a:endParaRP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4932363" y="4484688"/>
            <a:ext cx="3095625" cy="146526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>
                <a:solidFill>
                  <a:srgbClr val="FFFF00"/>
                </a:solidFill>
              </a:rPr>
              <a:t>Terminada la guerra, se elaboraría una constitución que organizaría a las provincias como una federación. </a:t>
            </a:r>
            <a:endParaRPr lang="es-ES">
              <a:solidFill>
                <a:srgbClr val="FFFF00"/>
              </a:solidFill>
            </a:endParaRPr>
          </a:p>
        </p:txBody>
      </p:sp>
      <p:sp>
        <p:nvSpPr>
          <p:cNvPr id="17418" name="Line 17"/>
          <p:cNvSpPr>
            <a:spLocks noChangeShapeType="1"/>
          </p:cNvSpPr>
          <p:nvPr/>
        </p:nvSpPr>
        <p:spPr bwMode="auto">
          <a:xfrm>
            <a:off x="4356100" y="3213100"/>
            <a:ext cx="0" cy="32400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1979613" y="3860800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UY">
              <a:solidFill>
                <a:schemeClr val="accent2"/>
              </a:solidFill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6372225" y="3860800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UY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259</TotalTime>
  <Words>838</Words>
  <Application>Microsoft Office PowerPoint</Application>
  <PresentationFormat>Presentación en pantalla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Módulo</vt:lpstr>
      <vt:lpstr>El legado de Artigas      19 de junio de 1764 – 22 de setiembre de 1850</vt:lpstr>
      <vt:lpstr>Presentación de PowerPoint</vt:lpstr>
      <vt:lpstr>Ideas reflejadas en las Instrucciones del año XIII:</vt:lpstr>
      <vt:lpstr>¿Quién posee la soberanía?</vt:lpstr>
      <vt:lpstr>Presentación de PowerPoint</vt:lpstr>
      <vt:lpstr>Luchó por la integración de todas las provincias del Río de la Plata en una Gran República Federal:  </vt:lpstr>
      <vt:lpstr>Presentación de PowerPoint</vt:lpstr>
      <vt:lpstr>Presentación de PowerPoint</vt:lpstr>
      <vt:lpstr>Presentación de PowerPoint</vt:lpstr>
      <vt:lpstr>Presentación de PowerPoint</vt:lpstr>
      <vt:lpstr>REGLAMENTO DE TIERRAS  DE 1815</vt:lpstr>
      <vt:lpstr>Presentación de PowerPoint</vt:lpstr>
      <vt:lpstr>¿Artigas en Plaza Independencia?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Artigas</dc:title>
  <dc:creator>Escritorio</dc:creator>
  <cp:lastModifiedBy>Escritorio</cp:lastModifiedBy>
  <cp:revision>24</cp:revision>
  <dcterms:created xsi:type="dcterms:W3CDTF">2014-06-09T21:37:19Z</dcterms:created>
  <dcterms:modified xsi:type="dcterms:W3CDTF">2015-06-03T23:39:05Z</dcterms:modified>
</cp:coreProperties>
</file>